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sldIdLst>
    <p:sldId id="264" r:id="rId2"/>
    <p:sldId id="256" r:id="rId3"/>
    <p:sldId id="258" r:id="rId4"/>
    <p:sldId id="257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703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935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338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4998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4955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732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4421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3692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3857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047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382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49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1946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541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4029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467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05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B3D11CD-262B-4376-ABB0-2ACD4089C6D6}" type="datetimeFigureOut">
              <a:rPr lang="uk-UA" smtClean="0"/>
              <a:t>09.07.2026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AC961-FB76-405F-938C-D34D917BD8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3132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202643"/>
            <a:ext cx="11266027" cy="1145752"/>
          </a:xfrm>
        </p:spPr>
        <p:txBody>
          <a:bodyPr/>
          <a:lstStyle/>
          <a:p>
            <a:r>
              <a:rPr lang="uk-UA" b="1" dirty="0"/>
              <a:t>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1670858"/>
            <a:ext cx="10764982" cy="4971011"/>
          </a:xfrm>
        </p:spPr>
        <p:txBody>
          <a:bodyPr>
            <a:normAutofit/>
          </a:bodyPr>
          <a:lstStyle/>
          <a:p>
            <a:r>
              <a:rPr lang="uk-UA" sz="3200" b="1" dirty="0"/>
              <a:t>УМОВИ ОТРИМАННЯ:</a:t>
            </a:r>
            <a:endParaRPr lang="uk-UA" sz="3200" dirty="0"/>
          </a:p>
          <a:p>
            <a:r>
              <a:rPr lang="uk-UA" dirty="0"/>
              <a:t>Вік </a:t>
            </a:r>
            <a:r>
              <a:rPr lang="uk-UA" b="1" dirty="0"/>
              <a:t>старше 45 років</a:t>
            </a:r>
            <a:r>
              <a:rPr lang="uk-UA" dirty="0"/>
              <a:t>, за наявності страхового стажу не менше 15 років, </a:t>
            </a:r>
          </a:p>
          <a:p>
            <a:r>
              <a:rPr lang="uk-UA" dirty="0"/>
              <a:t>Не отримували ваучер раніше</a:t>
            </a:r>
          </a:p>
          <a:p>
            <a:endParaRPr lang="uk-UA" dirty="0"/>
          </a:p>
          <a:p>
            <a:r>
              <a:rPr lang="uk-UA" sz="3600" dirty="0"/>
              <a:t>Максимальний розмір ваучера – 10 прожиткових мінімумів, тобто </a:t>
            </a:r>
            <a:r>
              <a:rPr lang="uk-UA" sz="3600" b="1" dirty="0"/>
              <a:t>33280 грн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98413" y="113799"/>
            <a:ext cx="926037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/>
              <a:t>Отримання ваучера на навчання від Центру зайнятості 2026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013482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0081" y="563795"/>
            <a:ext cx="11305308" cy="137307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Отримання ваучера на навчання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2" y="1936865"/>
            <a:ext cx="11072552" cy="4522124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3600" b="1" dirty="0"/>
              <a:t>1.Обрання абітурієнтом спеціальності для навчання в УДУНТ з ПЕРЕЛІКУ (ДОДАТОК 1, слайд</a:t>
            </a:r>
            <a:r>
              <a:rPr lang="en-US" sz="3600" b="1" dirty="0"/>
              <a:t> 3</a:t>
            </a:r>
            <a:r>
              <a:rPr lang="uk-UA" sz="3600" b="1" dirty="0"/>
              <a:t>)</a:t>
            </a:r>
          </a:p>
          <a:p>
            <a:pPr algn="just"/>
            <a:br>
              <a:rPr lang="uk-UA" sz="2800" dirty="0"/>
            </a:br>
            <a:r>
              <a:rPr lang="uk-UA" sz="2800" i="1" dirty="0">
                <a:solidFill>
                  <a:srgbClr val="FF0000"/>
                </a:solidFill>
              </a:rPr>
              <a:t>Підприємству необхідно скласти СПИСОК потенційних абітурієнтів, які будуть отримувати ваучер на навчання відповідно до форми наведеної в </a:t>
            </a:r>
            <a:r>
              <a:rPr lang="uk-UA" sz="2800" b="1" i="1" dirty="0">
                <a:solidFill>
                  <a:srgbClr val="FF0000"/>
                </a:solidFill>
              </a:rPr>
              <a:t>ДОДАТКУ 2 (слайд 4)</a:t>
            </a:r>
            <a:r>
              <a:rPr lang="uk-UA" sz="2800" i="1" dirty="0">
                <a:solidFill>
                  <a:srgbClr val="FF0000"/>
                </a:solidFill>
              </a:rPr>
              <a:t>.</a:t>
            </a:r>
          </a:p>
          <a:p>
            <a:pPr algn="just"/>
            <a:br>
              <a:rPr lang="uk-UA" sz="2800" dirty="0"/>
            </a:br>
            <a:r>
              <a:rPr lang="uk-UA" sz="2800" b="1" i="1" dirty="0" err="1"/>
              <a:t>Дедлайн</a:t>
            </a:r>
            <a:r>
              <a:rPr lang="uk-UA" sz="2800" b="1" i="1" dirty="0"/>
              <a:t> –</a:t>
            </a:r>
            <a:r>
              <a:rPr lang="uk-UA" sz="2800" i="1" dirty="0"/>
              <a:t> 22.07.2026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70793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462" y="198871"/>
            <a:ext cx="10515600" cy="1325563"/>
          </a:xfrm>
        </p:spPr>
        <p:txBody>
          <a:bodyPr/>
          <a:lstStyle/>
          <a:p>
            <a:pPr algn="ctr"/>
            <a:r>
              <a:rPr lang="uk-UA" b="1" dirty="0"/>
              <a:t>Отримання ваучера на навчання</a:t>
            </a:r>
            <a:endParaRPr lang="uk-UA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6215" y="1524434"/>
            <a:ext cx="8669492" cy="41957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567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1955"/>
            <a:ext cx="5569527" cy="106480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Отримання ваучера на навчання</a:t>
            </a:r>
            <a:endParaRPr lang="uk-UA" dirty="0"/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775" y="190499"/>
            <a:ext cx="5029200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65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41564"/>
            <a:ext cx="9613861" cy="834503"/>
          </a:xfrm>
        </p:spPr>
        <p:txBody>
          <a:bodyPr/>
          <a:lstStyle/>
          <a:p>
            <a:pPr algn="ctr"/>
            <a:r>
              <a:rPr lang="uk-UA" b="1" dirty="0"/>
              <a:t>Отримання ваучера на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36658"/>
            <a:ext cx="11995265" cy="5614266"/>
          </a:xfrm>
        </p:spPr>
        <p:txBody>
          <a:bodyPr>
            <a:normAutofit fontScale="25000" lnSpcReduction="20000"/>
          </a:bodyPr>
          <a:lstStyle/>
          <a:p>
            <a:r>
              <a:rPr lang="uk-UA" sz="14400" b="1" dirty="0"/>
              <a:t>2. Надання по кожному абітурієнту зі СПИСКУ комплекту документів у </a:t>
            </a:r>
            <a:r>
              <a:rPr lang="uk-UA" sz="14400" b="1" dirty="0" err="1"/>
              <a:t>відсканованому</a:t>
            </a:r>
            <a:r>
              <a:rPr lang="uk-UA" sz="14400" b="1" i="1" dirty="0"/>
              <a:t> </a:t>
            </a:r>
            <a:r>
              <a:rPr lang="uk-UA" sz="14400" b="1" dirty="0"/>
              <a:t>вигляді:</a:t>
            </a:r>
            <a:endParaRPr lang="uk-UA" sz="14400" dirty="0"/>
          </a:p>
          <a:p>
            <a:r>
              <a:rPr lang="uk-UA" sz="7200" dirty="0"/>
              <a:t>а)	паспорт (1,2 сторінки і реєстрація);</a:t>
            </a:r>
          </a:p>
          <a:p>
            <a:r>
              <a:rPr lang="uk-UA" sz="7200" dirty="0"/>
              <a:t>б)	індивідуальний податковий номер:</a:t>
            </a:r>
          </a:p>
          <a:p>
            <a:r>
              <a:rPr lang="uk-UA" sz="7200" dirty="0"/>
              <a:t>в)	диплом спеціаліста (магістра) про попередню освіту з додатком;</a:t>
            </a:r>
          </a:p>
          <a:p>
            <a:r>
              <a:rPr lang="uk-UA" sz="7200" dirty="0"/>
              <a:t>г)	трудова книжка (щоб можна було відстежити стаж роботи від 15 років);</a:t>
            </a:r>
          </a:p>
          <a:p>
            <a:r>
              <a:rPr lang="uk-UA" sz="7200" dirty="0"/>
              <a:t>д)	інформація по абітурієнту </a:t>
            </a:r>
            <a:r>
              <a:rPr lang="uk-UA" sz="7200" i="1" dirty="0"/>
              <a:t>(в редакторі </a:t>
            </a:r>
            <a:r>
              <a:rPr lang="en-US" sz="7200" i="1" dirty="0"/>
              <a:t>MS</a:t>
            </a:r>
            <a:r>
              <a:rPr lang="en-US" sz="7200" dirty="0"/>
              <a:t> </a:t>
            </a:r>
            <a:r>
              <a:rPr lang="en-US" sz="7200" i="1" dirty="0"/>
              <a:t>Word</a:t>
            </a:r>
            <a:r>
              <a:rPr lang="ru-RU" sz="7200" i="1" dirty="0"/>
              <a:t>): </a:t>
            </a:r>
            <a:r>
              <a:rPr lang="uk-UA" sz="7200" dirty="0"/>
              <a:t>1) назва обраної спеціальності, за якою буде навчатися; 2) номер телефона; 3) електронна адреса.</a:t>
            </a:r>
          </a:p>
          <a:p>
            <a:r>
              <a:rPr lang="uk-UA" sz="7200" dirty="0"/>
              <a:t>є) у разі зміни прізвища - документ, що підтверджує цей факт</a:t>
            </a:r>
          </a:p>
          <a:p>
            <a:r>
              <a:rPr lang="uk-UA" sz="7200" i="1" dirty="0"/>
              <a:t>Увага! Для вступу також необхідні будуть:</a:t>
            </a:r>
            <a:endParaRPr lang="uk-UA" sz="7200" dirty="0"/>
          </a:p>
          <a:p>
            <a:r>
              <a:rPr lang="uk-UA" sz="7200" i="1" dirty="0"/>
              <a:t>ж)	</a:t>
            </a:r>
            <a:r>
              <a:rPr lang="uk-UA" sz="7200" dirty="0" err="1"/>
              <a:t>скан</a:t>
            </a:r>
            <a:r>
              <a:rPr lang="uk-UA" sz="7200" dirty="0"/>
              <a:t> фото + 6 паперових фото 3</a:t>
            </a:r>
            <a:r>
              <a:rPr lang="uk-UA" sz="7200" dirty="0">
                <a:sym typeface="Symbol" panose="05050102010706020507" pitchFamily="18" charset="2"/>
              </a:rPr>
              <a:t></a:t>
            </a:r>
            <a:r>
              <a:rPr lang="uk-UA" sz="7200" dirty="0"/>
              <a:t>4 см (паперові фото - при зарахуванні);</a:t>
            </a:r>
          </a:p>
          <a:p>
            <a:r>
              <a:rPr lang="uk-UA" sz="7200" dirty="0"/>
              <a:t>з)	військовий документ (або чинна інформація з РЕЗЕРВ+).</a:t>
            </a:r>
          </a:p>
          <a:p>
            <a:pPr marL="0" indent="0" algn="just">
              <a:buNone/>
            </a:pPr>
            <a:r>
              <a:rPr lang="uk-UA" sz="11200" i="1" dirty="0">
                <a:solidFill>
                  <a:srgbClr val="FF0000"/>
                </a:solidFill>
              </a:rPr>
              <a:t>Відділ кадрів підприємства комплекти документів абітурієнтів зі Списку надсилає електронним листом на електрону адресу відділу кар'єри УДУНТ – </a:t>
            </a:r>
            <a:r>
              <a:rPr lang="en-US" sz="11200" i="1" u="sng" dirty="0" err="1">
                <a:solidFill>
                  <a:srgbClr val="FF0000"/>
                </a:solidFill>
              </a:rPr>
              <a:t>alsigunov</a:t>
            </a:r>
            <a:r>
              <a:rPr lang="ru-RU" sz="11200" i="1" u="sng" dirty="0">
                <a:solidFill>
                  <a:srgbClr val="FF0000"/>
                </a:solidFill>
              </a:rPr>
              <a:t>@</a:t>
            </a:r>
            <a:r>
              <a:rPr lang="en-US" sz="11200" i="1" u="sng" dirty="0" err="1">
                <a:solidFill>
                  <a:srgbClr val="FF0000"/>
                </a:solidFill>
              </a:rPr>
              <a:t>ukr</a:t>
            </a:r>
            <a:r>
              <a:rPr lang="ru-RU" sz="11200" i="1" u="sng" dirty="0">
                <a:solidFill>
                  <a:srgbClr val="FF0000"/>
                </a:solidFill>
              </a:rPr>
              <a:t>.</a:t>
            </a:r>
            <a:r>
              <a:rPr lang="en-US" sz="11200" i="1" u="sng" dirty="0">
                <a:solidFill>
                  <a:srgbClr val="FF0000"/>
                </a:solidFill>
              </a:rPr>
              <a:t>net</a:t>
            </a:r>
            <a:r>
              <a:rPr lang="uk-UA" sz="11200" i="1" u="sng" dirty="0">
                <a:solidFill>
                  <a:srgbClr val="FF0000"/>
                </a:solidFill>
              </a:rPr>
              <a:t>.</a:t>
            </a:r>
            <a:r>
              <a:rPr lang="uk-UA" sz="11200" i="1" dirty="0">
                <a:solidFill>
                  <a:srgbClr val="FF0000"/>
                </a:solidFill>
              </a:rPr>
              <a:t> Далі інформація передається до Центру зайнятості.</a:t>
            </a:r>
            <a:endParaRPr lang="uk-UA" sz="11200" dirty="0">
              <a:solidFill>
                <a:srgbClr val="FF0000"/>
              </a:solidFill>
            </a:endParaRPr>
          </a:p>
          <a:p>
            <a:r>
              <a:rPr lang="uk-UA" sz="8000" b="1" i="1" dirty="0" err="1"/>
              <a:t>Дедлайн</a:t>
            </a:r>
            <a:r>
              <a:rPr lang="uk-UA" sz="8000" b="1" i="1" dirty="0"/>
              <a:t> – 01.08.2026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708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2076" y="111896"/>
            <a:ext cx="9404723" cy="1400530"/>
          </a:xfrm>
        </p:spPr>
        <p:txBody>
          <a:bodyPr/>
          <a:lstStyle/>
          <a:p>
            <a:pPr algn="ctr"/>
            <a:r>
              <a:rPr lang="uk-UA" b="1" dirty="0"/>
              <a:t>Отримання ваучера на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941" y="914399"/>
            <a:ext cx="11895513" cy="5677593"/>
          </a:xfrm>
        </p:spPr>
        <p:txBody>
          <a:bodyPr>
            <a:normAutofit fontScale="40000" lnSpcReduction="20000"/>
          </a:bodyPr>
          <a:lstStyle/>
          <a:p>
            <a:pPr marR="19050"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39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uk-UA" sz="5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Підтвердження Центром зайнятості можливості отримання абітурієнтом ваучеру на навчання за результатами перевірки його документів.</a:t>
            </a:r>
            <a:endParaRPr lang="uk-UA" sz="5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905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5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разі необхідності уточнення інформації під час перевірки Центру зайнятості необхідно звертатися до начальника відділу кар'єри УДУНТ Олексія </a:t>
            </a:r>
            <a:r>
              <a:rPr lang="uk-UA" sz="50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Сігунова</a:t>
            </a:r>
            <a:r>
              <a:rPr lang="uk-UA" sz="5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(тел.0977200115) або керівника (представника) відділу кадрів підприємства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_______________________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тел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________________)</a:t>
            </a:r>
            <a:endParaRPr lang="uk-UA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5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Дедлайн</a:t>
            </a:r>
            <a:r>
              <a:rPr lang="uk-UA" sz="5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01.08.2026</a:t>
            </a:r>
            <a:endParaRPr lang="uk-UA" sz="5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>
                <a:tab pos="400050" algn="l"/>
              </a:tabLst>
            </a:pPr>
            <a:r>
              <a:rPr lang="uk-UA" sz="6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	Написання абітурієнтами заяв на отримання ваучеру на навчання.</a:t>
            </a:r>
            <a:endParaRPr lang="uk-UA" sz="6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0050" algn="l"/>
              </a:tabLst>
            </a:pPr>
            <a:r>
              <a:rPr lang="uk-UA" sz="50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(проводиться представником Центру зайнятості на території підприємства).</a:t>
            </a:r>
            <a:endParaRPr lang="uk-UA" sz="5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5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Дедлайн</a:t>
            </a:r>
            <a:r>
              <a:rPr lang="uk-UA" sz="5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07.</a:t>
            </a:r>
            <a:r>
              <a:rPr lang="uk-UA" sz="5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08.2026</a:t>
            </a:r>
            <a:endParaRPr lang="uk-UA" sz="5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9050"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>
                <a:tab pos="533400" algn="l"/>
              </a:tabLst>
            </a:pPr>
            <a:r>
              <a:rPr lang="uk-UA" sz="7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	</a:t>
            </a:r>
            <a:r>
              <a:rPr lang="uk-UA" sz="7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 представником відділу кар'єри УДУНТ (або представником відділу кадрів підприємства) в Центрі зайнятості оформлених ваучерів на навчання всіх абітурієнтів.</a:t>
            </a:r>
            <a:endParaRPr lang="uk-UA" sz="7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50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Дедлайн</a:t>
            </a:r>
            <a:r>
              <a:rPr lang="uk-UA" sz="5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20.08.2026</a:t>
            </a:r>
            <a:endParaRPr lang="uk-UA" sz="5000" dirty="0"/>
          </a:p>
        </p:txBody>
      </p:sp>
    </p:spTree>
    <p:extLst>
      <p:ext uri="{BB962C8B-B14F-4D97-AF65-F5344CB8AC3E}">
        <p14:creationId xmlns:p14="http://schemas.microsoft.com/office/powerpoint/2010/main" val="2531159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1637" y="113148"/>
            <a:ext cx="10500298" cy="108093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Вступ до магістратури</a:t>
            </a:r>
            <a:br>
              <a:rPr lang="uk-UA" dirty="0"/>
            </a:br>
            <a:r>
              <a:rPr lang="uk-UA" b="1" dirty="0"/>
              <a:t>(на базі диплома спеціаліста/магістра)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90" y="1194086"/>
            <a:ext cx="12133810" cy="5331405"/>
          </a:xfrm>
        </p:spPr>
        <p:txBody>
          <a:bodyPr>
            <a:normAutofit fontScale="47500" lnSpcReduction="20000"/>
          </a:bodyPr>
          <a:lstStyle/>
          <a:p>
            <a:endParaRPr lang="uk-UA" dirty="0"/>
          </a:p>
          <a:p>
            <a:r>
              <a:rPr lang="uk-UA" sz="3400" dirty="0"/>
              <a:t>1.	</a:t>
            </a:r>
            <a:r>
              <a:rPr lang="uk-UA" sz="3400" b="1" dirty="0"/>
              <a:t>Створення Персонального кабінету та подання заяви на складання співбесід: а) іноземна мова замість ЄВІ</a:t>
            </a:r>
            <a:r>
              <a:rPr lang="uk-UA" sz="3400" dirty="0"/>
              <a:t> </a:t>
            </a:r>
            <a:r>
              <a:rPr lang="uk-UA" sz="3400" i="1" dirty="0"/>
              <a:t>(попередньо необхідно встановити яку іноземну мову будуть складати абітурієнти і </a:t>
            </a:r>
            <a:r>
              <a:rPr lang="uk-UA" sz="3400" i="1" dirty="0" err="1"/>
              <a:t>внести</a:t>
            </a:r>
            <a:r>
              <a:rPr lang="uk-UA" sz="3400" i="1" dirty="0"/>
              <a:t> в Список)</a:t>
            </a:r>
            <a:r>
              <a:rPr lang="uk-UA" sz="3400" dirty="0"/>
              <a:t>; </a:t>
            </a:r>
            <a:r>
              <a:rPr lang="uk-UA" sz="3400" b="1" dirty="0"/>
              <a:t>б) фахове вступне випробування або випробування замість ЄФВВ</a:t>
            </a:r>
            <a:r>
              <a:rPr lang="uk-UA" sz="3400" dirty="0"/>
              <a:t>.</a:t>
            </a:r>
          </a:p>
          <a:p>
            <a:pPr marL="0" indent="0">
              <a:buNone/>
            </a:pPr>
            <a:r>
              <a:rPr lang="uk-UA" sz="2500" i="1" dirty="0">
                <a:solidFill>
                  <a:srgbClr val="FF0000"/>
                </a:solidFill>
              </a:rPr>
              <a:t> (проводиться представниками приймальної комісії на території підприємства. Необхідна присутність абітурієнтів).</a:t>
            </a:r>
            <a:endParaRPr lang="uk-UA" sz="2500" dirty="0">
              <a:solidFill>
                <a:srgbClr val="FF0000"/>
              </a:solidFill>
            </a:endParaRPr>
          </a:p>
          <a:p>
            <a:r>
              <a:rPr lang="uk-UA" sz="2500" dirty="0"/>
              <a:t>Для завантаження в Персональний кабінет необхідно мати по кожному абітурієнту зі Списку комплект документів у </a:t>
            </a:r>
            <a:r>
              <a:rPr lang="uk-UA" sz="2500" dirty="0" err="1"/>
              <a:t>відсканованому</a:t>
            </a:r>
            <a:r>
              <a:rPr lang="uk-UA" sz="2500" dirty="0"/>
              <a:t> вигляді:</a:t>
            </a:r>
          </a:p>
          <a:p>
            <a:r>
              <a:rPr lang="uk-UA" sz="2500" dirty="0"/>
              <a:t>а)	паспорт (1,2 сторінки і реєстрація);</a:t>
            </a:r>
          </a:p>
          <a:p>
            <a:r>
              <a:rPr lang="uk-UA" sz="2500" dirty="0"/>
              <a:t>б)	фото;</a:t>
            </a:r>
          </a:p>
          <a:p>
            <a:r>
              <a:rPr lang="uk-UA" sz="2500" dirty="0"/>
              <a:t>в)	диплом спеціаліста (магістра) про попередню освіту з додатком;</a:t>
            </a:r>
          </a:p>
          <a:p>
            <a:r>
              <a:rPr lang="uk-UA" sz="2500" dirty="0"/>
              <a:t>г)	інформація по абітурієнту </a:t>
            </a:r>
            <a:r>
              <a:rPr lang="uk-UA" sz="2500" i="1" dirty="0"/>
              <a:t>(в редакторі </a:t>
            </a:r>
            <a:r>
              <a:rPr lang="en-US" sz="2500" i="1" dirty="0"/>
              <a:t>MS Word</a:t>
            </a:r>
            <a:r>
              <a:rPr lang="ru-RU" sz="2500" i="1" dirty="0"/>
              <a:t>): </a:t>
            </a:r>
            <a:r>
              <a:rPr lang="uk-UA" sz="2500" dirty="0"/>
              <a:t>1) назва обраної спеціальності, за якою буде навчатися: 2) номер телефона; 3) електронна адреса.</a:t>
            </a:r>
          </a:p>
          <a:p>
            <a:r>
              <a:rPr lang="uk-UA" sz="2500" i="1" dirty="0"/>
              <a:t>(Всі пункти в наявності після процедури отримання ваучера).</a:t>
            </a:r>
            <a:endParaRPr lang="uk-UA" sz="2500" dirty="0"/>
          </a:p>
          <a:p>
            <a:r>
              <a:rPr lang="uk-UA" sz="3400" b="1" i="1" dirty="0"/>
              <a:t>2.	</a:t>
            </a:r>
            <a:r>
              <a:rPr lang="uk-UA" sz="3400" b="1" dirty="0"/>
              <a:t>Проведення вступних співбесід: а) з іноземної мови; б) фахове </a:t>
            </a:r>
            <a:r>
              <a:rPr lang="uk-UA" sz="3400" b="1"/>
              <a:t>вступне випробування.</a:t>
            </a:r>
            <a:endParaRPr lang="uk-UA" sz="3400" dirty="0"/>
          </a:p>
          <a:p>
            <a:pPr marL="0" indent="0">
              <a:buNone/>
            </a:pPr>
            <a:r>
              <a:rPr lang="uk-UA" sz="2500" i="1" dirty="0">
                <a:solidFill>
                  <a:srgbClr val="FF0000"/>
                </a:solidFill>
              </a:rPr>
              <a:t>(проводиться представниками приймальної комісії на території підприємства. Необхідна присутність абітурієнтів).</a:t>
            </a:r>
            <a:endParaRPr lang="uk-UA" sz="2500" dirty="0">
              <a:solidFill>
                <a:srgbClr val="FF0000"/>
              </a:solidFill>
            </a:endParaRPr>
          </a:p>
          <a:p>
            <a:r>
              <a:rPr lang="uk-UA" sz="3400" b="1" dirty="0"/>
              <a:t>3.	Подання заяви для вступу на спеціальність в Персональному кабінеті вступника.</a:t>
            </a:r>
            <a:endParaRPr lang="uk-UA" sz="3400" dirty="0"/>
          </a:p>
          <a:p>
            <a:pPr marL="0" indent="0">
              <a:buNone/>
            </a:pPr>
            <a:r>
              <a:rPr lang="uk-UA" sz="2500" i="1" dirty="0"/>
              <a:t> </a:t>
            </a:r>
            <a:r>
              <a:rPr lang="uk-UA" sz="2500" i="1" dirty="0">
                <a:solidFill>
                  <a:srgbClr val="FF0000"/>
                </a:solidFill>
              </a:rPr>
              <a:t>(проводиться представниками приймальної комісії на території підприємства. Необхідна присутність абітурієнтів. </a:t>
            </a:r>
            <a:endParaRPr lang="uk-UA" sz="2500" dirty="0">
              <a:solidFill>
                <a:srgbClr val="FF0000"/>
              </a:solidFill>
            </a:endParaRPr>
          </a:p>
          <a:p>
            <a:r>
              <a:rPr lang="uk-UA" sz="3400" b="1" dirty="0"/>
              <a:t>4.	Підтвердження абітурієнтом місця навчання шляхом роздрукування з ЄДЕБО та підписання ним паперової заяви на вступ (або електронної заяви з накладанням КЕП). Підписання договору на надання освітніх послуг та договору про надання платних освітніх </a:t>
            </a:r>
            <a:r>
              <a:rPr lang="uk-UA" sz="3400" b="1" cap="small" dirty="0"/>
              <a:t>послуг.</a:t>
            </a:r>
            <a:endParaRPr lang="uk-UA" sz="3400" b="1" dirty="0"/>
          </a:p>
          <a:p>
            <a:pPr marL="0" indent="0">
              <a:buNone/>
            </a:pPr>
            <a:r>
              <a:rPr lang="uk-UA" sz="2500" i="1" dirty="0">
                <a:solidFill>
                  <a:srgbClr val="FF0000"/>
                </a:solidFill>
              </a:rPr>
              <a:t> (проводиться представниками приймальної комісії та договірного відділу на території підприємства. Необхідна присутність абітурієнтів).</a:t>
            </a:r>
            <a:endParaRPr lang="uk-UA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44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1756</TotalTime>
  <Words>678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Century Gothic</vt:lpstr>
      <vt:lpstr>Symbol</vt:lpstr>
      <vt:lpstr>Times New Roman</vt:lpstr>
      <vt:lpstr>Wingdings 3</vt:lpstr>
      <vt:lpstr>Ион</vt:lpstr>
      <vt:lpstr> </vt:lpstr>
      <vt:lpstr>Отримання ваучера на навчання</vt:lpstr>
      <vt:lpstr>Отримання ваучера на навчання</vt:lpstr>
      <vt:lpstr>Отримання ваучера на навчання</vt:lpstr>
      <vt:lpstr>Отримання ваучера на навчання</vt:lpstr>
      <vt:lpstr>Отримання ваучера на навчання</vt:lpstr>
      <vt:lpstr>Вступ до магістратури (на базі диплома спеціаліста/магістра)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Отримання ваучера на навчання</dc:title>
  <dc:creator>АДМИН</dc:creator>
  <cp:lastModifiedBy>Nataly Solo</cp:lastModifiedBy>
  <cp:revision>28</cp:revision>
  <dcterms:created xsi:type="dcterms:W3CDTF">2025-06-23T10:14:49Z</dcterms:created>
  <dcterms:modified xsi:type="dcterms:W3CDTF">2026-07-10T12:45:12Z</dcterms:modified>
</cp:coreProperties>
</file>